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1" r:id="rId1"/>
    <p:sldMasterId id="2147483674" r:id="rId2"/>
    <p:sldMasterId id="2147483899" r:id="rId3"/>
    <p:sldMasterId id="2147484466" r:id="rId4"/>
    <p:sldMasterId id="2147484509" r:id="rId5"/>
    <p:sldMasterId id="2147484591" r:id="rId6"/>
  </p:sldMasterIdLst>
  <p:notesMasterIdLst>
    <p:notesMasterId r:id="rId9"/>
  </p:notesMasterIdLst>
  <p:sldIdLst>
    <p:sldId id="437" r:id="rId7"/>
    <p:sldId id="46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99FF"/>
    <a:srgbClr val="FF66CC"/>
    <a:srgbClr val="FF0101"/>
    <a:srgbClr val="934BC9"/>
    <a:srgbClr val="33CC33"/>
    <a:srgbClr val="FF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29" autoAdjust="0"/>
    <p:restoredTop sz="90275" autoAdjust="0"/>
  </p:normalViewPr>
  <p:slideViewPr>
    <p:cSldViewPr>
      <p:cViewPr varScale="1">
        <p:scale>
          <a:sx n="81" d="100"/>
          <a:sy n="81" d="100"/>
        </p:scale>
        <p:origin x="138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2EEC99-9CDA-4B99-BB5B-38AE55F23EB0}" type="datetimeFigureOut">
              <a:rPr lang="en-GB" smtClean="0"/>
              <a:t>29/09/2021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4AD8F-8503-4A11-AFC4-ED56A94592EA}" type="slidenum">
              <a:rPr lang="en-GB" smtClean="0"/>
              <a:t>‹#›</a:t>
            </a:fld>
            <a:endParaRPr lang="en-GB"/>
          </a:p>
        </p:txBody>
      </p:sp>
    </p:spTree>
    <p:extLst>
      <p:ext uri="{BB962C8B-B14F-4D97-AF65-F5344CB8AC3E}">
        <p14:creationId xmlns:p14="http://schemas.microsoft.com/office/powerpoint/2010/main" val="1184798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 09.30 </a:t>
            </a:r>
            <a:r>
              <a:rPr lang="en-GB" dirty="0">
                <a:latin typeface="Arial" panose="020B0604020202020204" pitchFamily="34" charset="0"/>
                <a:cs typeface="Arial" panose="020B0604020202020204" pitchFamily="34" charset="0"/>
              </a:rPr>
              <a:t>Brief overview</a:t>
            </a:r>
            <a:r>
              <a:rPr lang="en-GB" baseline="0" dirty="0">
                <a:latin typeface="Arial" panose="020B0604020202020204" pitchFamily="34" charset="0"/>
                <a:cs typeface="Arial" panose="020B0604020202020204" pitchFamily="34" charset="0"/>
              </a:rPr>
              <a:t> of my experience and roles/employment.</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Reason for this training: “Core Skills Training Framework (England). Statutory/Mandatory Subject Guide Version: CSTF (England) v1.0 April 2020.</a:t>
            </a:r>
          </a:p>
          <a:p>
            <a:r>
              <a:rPr lang="en-GB" baseline="0" dirty="0">
                <a:latin typeface="Arial" panose="020B0604020202020204" pitchFamily="34" charset="0"/>
                <a:cs typeface="Arial" panose="020B0604020202020204" pitchFamily="34" charset="0"/>
              </a:rPr>
              <a:t>For NHS Trusts in England</a:t>
            </a:r>
          </a:p>
          <a:p>
            <a:endParaRPr lang="en-GB" baseline="0" dirty="0">
              <a:latin typeface="Arial" panose="020B0604020202020204" pitchFamily="34" charset="0"/>
              <a:cs typeface="Arial" panose="020B0604020202020204" pitchFamily="34" charset="0"/>
            </a:endParaRPr>
          </a:p>
          <a:p>
            <a:r>
              <a:rPr lang="en-GB" b="1" baseline="0" dirty="0">
                <a:latin typeface="Arial" panose="020B0604020202020204" pitchFamily="34" charset="0"/>
                <a:cs typeface="Arial" panose="020B0604020202020204" pitchFamily="34" charset="0"/>
              </a:rPr>
              <a:t>Next slide</a:t>
            </a:r>
            <a:r>
              <a:rPr lang="en-GB" b="0" baseline="0" dirty="0">
                <a:latin typeface="Arial" panose="020B0604020202020204" pitchFamily="34" charset="0"/>
                <a:cs typeface="Arial" panose="020B0604020202020204" pitchFamily="34" charset="0"/>
              </a:rPr>
              <a:t> 2. MCA in practice</a:t>
            </a:r>
            <a:endParaRPr lang="en-GB" b="1"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934AD8F-8503-4A11-AFC4-ED56A94592EA}" type="slidenum">
              <a:rPr lang="en-GB" smtClean="0"/>
              <a:t>1</a:t>
            </a:fld>
            <a:endParaRPr lang="en-GB" dirty="0"/>
          </a:p>
        </p:txBody>
      </p:sp>
    </p:spTree>
    <p:extLst>
      <p:ext uri="{BB962C8B-B14F-4D97-AF65-F5344CB8AC3E}">
        <p14:creationId xmlns:p14="http://schemas.microsoft.com/office/powerpoint/2010/main" val="287014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a:noFill/>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r>
              <a:rPr lang="en-US" sz="1200" dirty="0">
                <a:solidFill>
                  <a:prstClr val="black"/>
                </a:solidFill>
                <a:latin typeface="Arial" charset="0"/>
              </a:rPr>
              <a:t>TS / KS 5.2011</a:t>
            </a:r>
          </a:p>
        </p:txBody>
      </p:sp>
      <p:sp>
        <p:nvSpPr>
          <p:cNvPr id="52227" name="Rectangle 7"/>
          <p:cNvSpPr>
            <a:spLocks noGrp="1" noChangeArrowheads="1"/>
          </p:cNvSpPr>
          <p:nvPr>
            <p:ph type="sldNum" sz="quarter" idx="5"/>
          </p:nvPr>
        </p:nvSpPr>
        <p:spPr>
          <a:noFill/>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6AEAEE85-38FF-47A2-AEDC-6425BA90C11B}" type="slidenum">
              <a:rPr lang="en-US" sz="1200" smtClean="0">
                <a:solidFill>
                  <a:prstClr val="black"/>
                </a:solidFill>
                <a:latin typeface="Arial" charset="0"/>
              </a:rPr>
              <a:pPr eaLnBrk="1" hangingPunct="1"/>
              <a:t>2</a:t>
            </a:fld>
            <a:endParaRPr lang="en-US" sz="1200" dirty="0">
              <a:solidFill>
                <a:prstClr val="black"/>
              </a:solidFill>
              <a:latin typeface="Arial"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p:spPr>
        <p:txBody>
          <a:bodyPr/>
          <a:lstStyle/>
          <a:p>
            <a:pPr eaLnBrk="1" hangingPunct="1"/>
            <a:endParaRPr lang="en-GB"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solidFill>
                  <a:srgbClr val="00395A"/>
                </a:solidFill>
                <a:latin typeface="Arial"/>
                <a:cs typeface="Aria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1">
                <a:solidFill>
                  <a:srgbClr val="007C9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393017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sz="2400">
                <a:solidFill>
                  <a:srgbClr val="007C92"/>
                </a:solidFill>
                <a:latin typeface="Arial"/>
                <a:cs typeface="Arial"/>
              </a:defRPr>
            </a:lvl1pPr>
            <a:lvl2pPr>
              <a:defRPr sz="2000">
                <a:solidFill>
                  <a:srgbClr val="007C92"/>
                </a:solidFill>
                <a:latin typeface="Arial"/>
                <a:cs typeface="Arial"/>
              </a:defRPr>
            </a:lvl2pPr>
            <a:lvl3pPr>
              <a:defRPr sz="2000">
                <a:solidFill>
                  <a:srgbClr val="007C92"/>
                </a:solidFill>
                <a:latin typeface="Arial"/>
                <a:cs typeface="Arial"/>
              </a:defRPr>
            </a:lvl3pPr>
            <a:lvl4pPr>
              <a:defRPr sz="1800">
                <a:solidFill>
                  <a:srgbClr val="007C92"/>
                </a:solidFill>
                <a:latin typeface="Arial"/>
                <a:cs typeface="Arial"/>
              </a:defRPr>
            </a:lvl4pPr>
            <a:lvl5pPr>
              <a:defRPr sz="1800">
                <a:solidFill>
                  <a:srgbClr val="007C92"/>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1"/>
          <p:cNvSpPr>
            <a:spLocks noGrp="1"/>
          </p:cNvSpPr>
          <p:nvPr>
            <p:ph type="title"/>
          </p:nvPr>
        </p:nvSpPr>
        <p:spPr>
          <a:xfrm>
            <a:off x="457200" y="980728"/>
            <a:ext cx="8229600" cy="648072"/>
          </a:xfrm>
          <a:prstGeom prst="rect">
            <a:avLst/>
          </a:prstGeom>
        </p:spPr>
        <p:txBody>
          <a:bodyPr/>
          <a:lstStyle>
            <a:lvl1pPr algn="l">
              <a:defRPr sz="3600" b="1">
                <a:solidFill>
                  <a:srgbClr val="00395A"/>
                </a:solidFill>
                <a:latin typeface="Arial"/>
                <a:cs typeface="Arial"/>
              </a:defRPr>
            </a:lvl1pPr>
          </a:lstStyle>
          <a:p>
            <a:r>
              <a:rPr lang="en-US" dirty="0"/>
              <a:t>Click to edit Master title style</a:t>
            </a:r>
            <a:endParaRPr lang="en-GB" dirty="0"/>
          </a:p>
        </p:txBody>
      </p:sp>
    </p:spTree>
    <p:extLst>
      <p:ext uri="{BB962C8B-B14F-4D97-AF65-F5344CB8AC3E}">
        <p14:creationId xmlns:p14="http://schemas.microsoft.com/office/powerpoint/2010/main" val="373695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304" y="1196752"/>
            <a:ext cx="1378496" cy="4929411"/>
          </a:xfrm>
          <a:prstGeom prst="rect">
            <a:avLst/>
          </a:prstGeom>
        </p:spPr>
        <p:txBody>
          <a:bodyPr vert="eaVert"/>
          <a:lstStyle>
            <a:lvl1pPr>
              <a:defRPr sz="3600">
                <a:solidFill>
                  <a:srgbClr val="00395A"/>
                </a:solidFill>
                <a:latin typeface="Arial"/>
                <a:cs typeface="Aria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196752"/>
            <a:ext cx="6563072" cy="4929411"/>
          </a:xfrm>
          <a:prstGeom prst="rect">
            <a:avLst/>
          </a:prstGeom>
        </p:spPr>
        <p:txBody>
          <a:bodyPr vert="eaVert"/>
          <a:lstStyle>
            <a:lvl1pPr>
              <a:defRPr sz="2400">
                <a:solidFill>
                  <a:srgbClr val="007C92"/>
                </a:solidFill>
                <a:latin typeface="Arial"/>
                <a:cs typeface="Arial"/>
              </a:defRPr>
            </a:lvl1pPr>
            <a:lvl2pPr>
              <a:defRPr sz="2000">
                <a:solidFill>
                  <a:srgbClr val="007C92"/>
                </a:solidFill>
                <a:latin typeface="Arial"/>
                <a:cs typeface="Arial"/>
              </a:defRPr>
            </a:lvl2pPr>
            <a:lvl3pPr>
              <a:defRPr sz="2000">
                <a:solidFill>
                  <a:srgbClr val="007C92"/>
                </a:solidFill>
                <a:latin typeface="Arial"/>
                <a:cs typeface="Arial"/>
              </a:defRPr>
            </a:lvl3pPr>
            <a:lvl4pPr>
              <a:defRPr sz="1800">
                <a:solidFill>
                  <a:srgbClr val="007C92"/>
                </a:solidFill>
                <a:latin typeface="Arial"/>
                <a:cs typeface="Arial"/>
              </a:defRPr>
            </a:lvl4pPr>
            <a:lvl5pPr>
              <a:defRPr sz="1800">
                <a:solidFill>
                  <a:srgbClr val="007C92"/>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3627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095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51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071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729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074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930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985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72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648072"/>
          </a:xfrm>
          <a:prstGeom prst="rect">
            <a:avLst/>
          </a:prstGeom>
        </p:spPr>
        <p:txBody>
          <a:bodyPr/>
          <a:lstStyle>
            <a:lvl1pPr algn="l">
              <a:defRPr sz="3600" b="1">
                <a:solidFill>
                  <a:srgbClr val="00395A"/>
                </a:solidFill>
                <a:latin typeface="Arial"/>
                <a:cs typeface="Arial"/>
              </a:defRPr>
            </a:lvl1pPr>
          </a:lstStyle>
          <a:p>
            <a:r>
              <a:rPr lang="en-US" dirty="0"/>
              <a:t>Click to edit Master title style</a:t>
            </a:r>
            <a:endParaRPr lang="en-GB" dirty="0"/>
          </a:p>
        </p:txBody>
      </p:sp>
      <p:sp>
        <p:nvSpPr>
          <p:cNvPr id="3" name="Content Placeholder 2"/>
          <p:cNvSpPr>
            <a:spLocks noGrp="1"/>
          </p:cNvSpPr>
          <p:nvPr>
            <p:ph idx="1"/>
          </p:nvPr>
        </p:nvSpPr>
        <p:spPr>
          <a:xfrm>
            <a:off x="457200" y="1772816"/>
            <a:ext cx="8229600" cy="4353347"/>
          </a:xfrm>
          <a:prstGeom prst="rect">
            <a:avLst/>
          </a:prstGeom>
        </p:spPr>
        <p:txBody>
          <a:bodyPr/>
          <a:lstStyle>
            <a:lvl1pPr>
              <a:defRPr sz="2400" b="1">
                <a:solidFill>
                  <a:srgbClr val="007C92"/>
                </a:solidFill>
                <a:latin typeface="Arial"/>
                <a:cs typeface="Arial"/>
              </a:defRPr>
            </a:lvl1pPr>
            <a:lvl2pPr>
              <a:defRPr sz="2000" b="1">
                <a:solidFill>
                  <a:srgbClr val="007C92"/>
                </a:solidFill>
                <a:latin typeface="Arial"/>
                <a:cs typeface="Arial"/>
              </a:defRPr>
            </a:lvl2pPr>
            <a:lvl3pPr>
              <a:defRPr sz="2000" b="1">
                <a:solidFill>
                  <a:srgbClr val="007C92"/>
                </a:solidFill>
                <a:latin typeface="Arial"/>
                <a:cs typeface="Arial"/>
              </a:defRPr>
            </a:lvl3pPr>
            <a:lvl4pPr>
              <a:defRPr sz="1800" b="1">
                <a:solidFill>
                  <a:srgbClr val="007C92"/>
                </a:solidFill>
                <a:latin typeface="Arial"/>
                <a:cs typeface="Arial"/>
              </a:defRPr>
            </a:lvl4pPr>
            <a:lvl5pPr>
              <a:defRPr sz="1800" b="1">
                <a:solidFill>
                  <a:srgbClr val="007C92"/>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63883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375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691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60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824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solidFill>
                <a:prstClr val="black">
                  <a:tint val="75000"/>
                </a:prstClr>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3571E49-2872-4ECE-9517-AC4D7BE0904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6775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solidFill>
                <a:prstClr val="black">
                  <a:tint val="75000"/>
                </a:prstClr>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3571E49-2872-4ECE-9517-AC4D7BE0904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63403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1745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7660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7904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327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00395A"/>
                </a:solidFill>
                <a:latin typeface="Arial"/>
                <a:cs typeface="Aria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7C92"/>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16824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1097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4089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79900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0685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8248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3308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2833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294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520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87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000" b="1">
                <a:solidFill>
                  <a:srgbClr val="007C92"/>
                </a:solidFill>
                <a:latin typeface="Arial"/>
                <a:cs typeface="Arial"/>
              </a:defRPr>
            </a:lvl1pPr>
            <a:lvl2pPr>
              <a:defRPr sz="2000" b="1">
                <a:solidFill>
                  <a:srgbClr val="007C92"/>
                </a:solidFill>
                <a:latin typeface="Arial"/>
                <a:cs typeface="Arial"/>
              </a:defRPr>
            </a:lvl2pPr>
            <a:lvl3pPr>
              <a:defRPr sz="2000" b="1">
                <a:solidFill>
                  <a:srgbClr val="007C92"/>
                </a:solidFill>
                <a:latin typeface="Arial"/>
                <a:cs typeface="Arial"/>
              </a:defRPr>
            </a:lvl3pPr>
            <a:lvl4pPr>
              <a:defRPr sz="1800" b="1">
                <a:solidFill>
                  <a:srgbClr val="007C92"/>
                </a:solidFill>
                <a:latin typeface="Arial"/>
                <a:cs typeface="Arial"/>
              </a:defRPr>
            </a:lvl4pPr>
            <a:lvl5pPr>
              <a:defRPr sz="1800" b="1">
                <a:solidFill>
                  <a:srgbClr val="007C92"/>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b="1">
                <a:solidFill>
                  <a:srgbClr val="007C92"/>
                </a:solidFill>
                <a:latin typeface="Arial"/>
                <a:cs typeface="Arial"/>
              </a:defRPr>
            </a:lvl1pPr>
            <a:lvl2pPr>
              <a:defRPr sz="2000" b="1">
                <a:solidFill>
                  <a:srgbClr val="007C92"/>
                </a:solidFill>
                <a:latin typeface="Arial"/>
                <a:cs typeface="Arial"/>
              </a:defRPr>
            </a:lvl2pPr>
            <a:lvl3pPr>
              <a:defRPr sz="2000" b="1">
                <a:solidFill>
                  <a:srgbClr val="007C92"/>
                </a:solidFill>
                <a:latin typeface="Arial"/>
                <a:cs typeface="Arial"/>
              </a:defRPr>
            </a:lvl3pPr>
            <a:lvl4pPr>
              <a:defRPr sz="1800" b="1">
                <a:solidFill>
                  <a:srgbClr val="007C92"/>
                </a:solidFill>
                <a:latin typeface="Arial"/>
                <a:cs typeface="Arial"/>
              </a:defRPr>
            </a:lvl4pPr>
            <a:lvl5pPr>
              <a:defRPr sz="1800" b="1">
                <a:solidFill>
                  <a:srgbClr val="007C92"/>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p:cNvSpPr>
            <a:spLocks noGrp="1"/>
          </p:cNvSpPr>
          <p:nvPr>
            <p:ph type="title"/>
          </p:nvPr>
        </p:nvSpPr>
        <p:spPr>
          <a:xfrm>
            <a:off x="457200" y="980728"/>
            <a:ext cx="8229600" cy="648072"/>
          </a:xfrm>
          <a:prstGeom prst="rect">
            <a:avLst/>
          </a:prstGeom>
        </p:spPr>
        <p:txBody>
          <a:bodyPr/>
          <a:lstStyle>
            <a:lvl1pPr algn="l">
              <a:defRPr sz="3600" b="1">
                <a:solidFill>
                  <a:srgbClr val="00395A"/>
                </a:solidFill>
                <a:latin typeface="Arial"/>
                <a:cs typeface="Arial"/>
              </a:defRPr>
            </a:lvl1pPr>
          </a:lstStyle>
          <a:p>
            <a:r>
              <a:rPr lang="en-US" dirty="0"/>
              <a:t>Click to edit Master title style</a:t>
            </a:r>
            <a:endParaRPr lang="en-GB" dirty="0"/>
          </a:p>
        </p:txBody>
      </p:sp>
    </p:spTree>
    <p:extLst>
      <p:ext uri="{BB962C8B-B14F-4D97-AF65-F5344CB8AC3E}">
        <p14:creationId xmlns:p14="http://schemas.microsoft.com/office/powerpoint/2010/main" val="2750410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429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622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53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7399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764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1824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4531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193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solidFill>
                <a:prstClr val="black">
                  <a:tint val="75000"/>
                </a:prstClr>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3571E49-2872-4ECE-9517-AC4D7BE0904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1074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power poi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4450"/>
            <a:ext cx="1254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a9424919\AppData\Local\Microsoft\Windows\Temporary Internet Files\Content.Outlook\SE1TIJY5\$RZ1NOG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0" y="144463"/>
            <a:ext cx="14620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SABs/LandD/Jan2019/v7.1</a:t>
            </a:r>
          </a:p>
        </p:txBody>
      </p:sp>
      <p:sp>
        <p:nvSpPr>
          <p:cNvPr id="8" name="Slide Number Placeholder 5"/>
          <p:cNvSpPr>
            <a:spLocks noGrp="1"/>
          </p:cNvSpPr>
          <p:nvPr>
            <p:ph type="sldNum" sz="quarter" idx="12"/>
          </p:nvPr>
        </p:nvSpPr>
        <p:spPr/>
        <p:txBody>
          <a:bodyPr/>
          <a:lstStyle>
            <a:lvl1pPr>
              <a:defRPr/>
            </a:lvl1pPr>
          </a:lstStyle>
          <a:p>
            <a:pPr>
              <a:defRPr/>
            </a:pPr>
            <a:fld id="{4DA780C1-59ED-42C5-B6A2-92B7FC09931A}" type="slidenum">
              <a:rPr lang="en-GB" altLang="en-US"/>
              <a:pPr>
                <a:defRPr/>
              </a:pPr>
              <a:t>‹#›</a:t>
            </a:fld>
            <a:endParaRPr lang="en-GB" altLang="en-US"/>
          </a:p>
        </p:txBody>
      </p:sp>
    </p:spTree>
    <p:extLst>
      <p:ext uri="{BB962C8B-B14F-4D97-AF65-F5344CB8AC3E}">
        <p14:creationId xmlns:p14="http://schemas.microsoft.com/office/powerpoint/2010/main" val="100248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solidFill>
                  <a:srgbClr val="00395A"/>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solidFill>
                  <a:srgbClr val="007C92"/>
                </a:solidFill>
                <a:latin typeface="Arial"/>
                <a:cs typeface="Arial"/>
              </a:defRPr>
            </a:lvl1pPr>
            <a:lvl2pPr>
              <a:defRPr sz="2000">
                <a:solidFill>
                  <a:srgbClr val="007C92"/>
                </a:solidFill>
                <a:latin typeface="Arial"/>
                <a:cs typeface="Arial"/>
              </a:defRPr>
            </a:lvl2pPr>
            <a:lvl3pPr>
              <a:defRPr sz="1800">
                <a:solidFill>
                  <a:srgbClr val="007C92"/>
                </a:solidFill>
                <a:latin typeface="Arial"/>
                <a:cs typeface="Arial"/>
              </a:defRPr>
            </a:lvl3pPr>
            <a:lvl4pPr>
              <a:defRPr sz="1600">
                <a:solidFill>
                  <a:srgbClr val="007C92"/>
                </a:solidFill>
                <a:latin typeface="Arial"/>
                <a:cs typeface="Arial"/>
              </a:defRPr>
            </a:lvl4pPr>
            <a:lvl5pPr>
              <a:defRPr sz="1600">
                <a:solidFill>
                  <a:srgbClr val="007C92"/>
                </a:solidFill>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solidFill>
                  <a:srgbClr val="00395A"/>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solidFill>
                  <a:srgbClr val="007C92"/>
                </a:solidFill>
                <a:latin typeface="Arial"/>
                <a:cs typeface="Arial"/>
              </a:defRPr>
            </a:lvl1pPr>
            <a:lvl2pPr>
              <a:defRPr sz="2000">
                <a:solidFill>
                  <a:srgbClr val="007C92"/>
                </a:solidFill>
                <a:latin typeface="Arial"/>
                <a:cs typeface="Arial"/>
              </a:defRPr>
            </a:lvl2pPr>
            <a:lvl3pPr>
              <a:defRPr sz="1800">
                <a:solidFill>
                  <a:srgbClr val="007C92"/>
                </a:solidFill>
                <a:latin typeface="Arial"/>
                <a:cs typeface="Arial"/>
              </a:defRPr>
            </a:lvl3pPr>
            <a:lvl4pPr>
              <a:defRPr sz="1600">
                <a:solidFill>
                  <a:srgbClr val="007C92"/>
                </a:solidFill>
                <a:latin typeface="Arial"/>
                <a:cs typeface="Arial"/>
              </a:defRPr>
            </a:lvl4pPr>
            <a:lvl5pPr>
              <a:defRPr sz="1600">
                <a:solidFill>
                  <a:srgbClr val="007C92"/>
                </a:solidFill>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457200" y="980728"/>
            <a:ext cx="8229600" cy="648072"/>
          </a:xfrm>
          <a:prstGeom prst="rect">
            <a:avLst/>
          </a:prstGeom>
        </p:spPr>
        <p:txBody>
          <a:bodyPr/>
          <a:lstStyle>
            <a:lvl1pPr algn="l">
              <a:defRPr sz="3600" b="1">
                <a:solidFill>
                  <a:srgbClr val="00395A"/>
                </a:solidFill>
                <a:latin typeface="Arial"/>
                <a:cs typeface="Arial"/>
              </a:defRPr>
            </a:lvl1pPr>
          </a:lstStyle>
          <a:p>
            <a:r>
              <a:rPr lang="en-US" dirty="0"/>
              <a:t>Click to edit Master title style</a:t>
            </a:r>
            <a:endParaRPr lang="en-GB" dirty="0"/>
          </a:p>
        </p:txBody>
      </p:sp>
    </p:spTree>
    <p:extLst>
      <p:ext uri="{BB962C8B-B14F-4D97-AF65-F5344CB8AC3E}">
        <p14:creationId xmlns:p14="http://schemas.microsoft.com/office/powerpoint/2010/main" val="1214283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SABs/LandD/Jan2019/v7.1</a:t>
            </a:r>
          </a:p>
        </p:txBody>
      </p:sp>
      <p:sp>
        <p:nvSpPr>
          <p:cNvPr id="7" name="Slide Number Placeholder 5"/>
          <p:cNvSpPr>
            <a:spLocks noGrp="1"/>
          </p:cNvSpPr>
          <p:nvPr>
            <p:ph type="sldNum" sz="quarter" idx="12"/>
          </p:nvPr>
        </p:nvSpPr>
        <p:spPr/>
        <p:txBody>
          <a:bodyPr/>
          <a:lstStyle>
            <a:lvl1pPr>
              <a:defRPr/>
            </a:lvl1pPr>
          </a:lstStyle>
          <a:p>
            <a:pPr>
              <a:defRPr/>
            </a:pPr>
            <a:fld id="{BB4CA6A8-575D-46BD-9DEB-F0C664D20C77}" type="slidenum">
              <a:rPr lang="en-GB" altLang="en-US"/>
              <a:pPr>
                <a:defRPr/>
              </a:pPr>
              <a:t>‹#›</a:t>
            </a:fld>
            <a:endParaRPr lang="en-GB" altLang="en-US"/>
          </a:p>
        </p:txBody>
      </p:sp>
    </p:spTree>
    <p:extLst>
      <p:ext uri="{BB962C8B-B14F-4D97-AF65-F5344CB8AC3E}">
        <p14:creationId xmlns:p14="http://schemas.microsoft.com/office/powerpoint/2010/main" val="10613810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SABs/LandD/Jan2019/v7.1</a:t>
            </a:r>
          </a:p>
        </p:txBody>
      </p:sp>
      <p:sp>
        <p:nvSpPr>
          <p:cNvPr id="6" name="Slide Number Placeholder 5"/>
          <p:cNvSpPr>
            <a:spLocks noGrp="1"/>
          </p:cNvSpPr>
          <p:nvPr>
            <p:ph type="sldNum" sz="quarter" idx="12"/>
          </p:nvPr>
        </p:nvSpPr>
        <p:spPr/>
        <p:txBody>
          <a:bodyPr/>
          <a:lstStyle>
            <a:lvl1pPr>
              <a:defRPr/>
            </a:lvl1pPr>
          </a:lstStyle>
          <a:p>
            <a:pPr>
              <a:defRPr/>
            </a:pPr>
            <a:fld id="{5A1F876C-C1D2-4261-BF39-B8792CAF381A}" type="slidenum">
              <a:rPr lang="en-GB" altLang="en-US"/>
              <a:pPr>
                <a:defRPr/>
              </a:pPr>
              <a:t>‹#›</a:t>
            </a:fld>
            <a:endParaRPr lang="en-GB" altLang="en-US"/>
          </a:p>
        </p:txBody>
      </p:sp>
    </p:spTree>
    <p:extLst>
      <p:ext uri="{BB962C8B-B14F-4D97-AF65-F5344CB8AC3E}">
        <p14:creationId xmlns:p14="http://schemas.microsoft.com/office/powerpoint/2010/main" val="2871523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SABs/LandD/Jan2019/v7.1</a:t>
            </a:r>
          </a:p>
        </p:txBody>
      </p:sp>
      <p:sp>
        <p:nvSpPr>
          <p:cNvPr id="6" name="Slide Number Placeholder 5"/>
          <p:cNvSpPr>
            <a:spLocks noGrp="1"/>
          </p:cNvSpPr>
          <p:nvPr>
            <p:ph type="sldNum" sz="quarter" idx="12"/>
          </p:nvPr>
        </p:nvSpPr>
        <p:spPr/>
        <p:txBody>
          <a:bodyPr/>
          <a:lstStyle>
            <a:lvl1pPr>
              <a:defRPr/>
            </a:lvl1pPr>
          </a:lstStyle>
          <a:p>
            <a:pPr>
              <a:defRPr/>
            </a:pPr>
            <a:fld id="{A2E9A4C3-6001-4125-A392-D45849A5E530}" type="slidenum">
              <a:rPr lang="en-GB" altLang="en-US"/>
              <a:pPr>
                <a:defRPr/>
              </a:pPr>
              <a:t>‹#›</a:t>
            </a:fld>
            <a:endParaRPr lang="en-GB" altLang="en-US"/>
          </a:p>
        </p:txBody>
      </p:sp>
    </p:spTree>
    <p:extLst>
      <p:ext uri="{BB962C8B-B14F-4D97-AF65-F5344CB8AC3E}">
        <p14:creationId xmlns:p14="http://schemas.microsoft.com/office/powerpoint/2010/main" val="2620816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5" name="Picture 3" descr="C:\Users\a9424919\AppData\Local\Microsoft\Windows\Temporary Internet Files\Content.Outlook\SE1TIJY5\$RZ1NOG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088" y="114300"/>
            <a:ext cx="12461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ower poi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4450"/>
            <a:ext cx="12541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dt" sz="half" idx="10"/>
          </p:nvPr>
        </p:nvSpPr>
        <p:spPr/>
        <p:txBody>
          <a:bodyPr/>
          <a:lstStyle>
            <a:lvl1pPr>
              <a:defRPr/>
            </a:lvl1pPr>
          </a:lstStyle>
          <a:p>
            <a:pPr>
              <a:defRPr/>
            </a:pPr>
            <a:endParaRPr lang="en-GB">
              <a:solidFill>
                <a:prstClr val="black">
                  <a:tint val="75000"/>
                </a:prstClr>
              </a:solidFill>
            </a:endParaRPr>
          </a:p>
        </p:txBody>
      </p:sp>
      <p:sp>
        <p:nvSpPr>
          <p:cNvPr id="8" name="Rectangle 7"/>
          <p:cNvSpPr>
            <a:spLocks noGrp="1" noChangeArrowheads="1"/>
          </p:cNvSpPr>
          <p:nvPr>
            <p:ph type="ftr" sz="quarter" idx="11"/>
          </p:nvPr>
        </p:nvSpPr>
        <p:spPr/>
        <p:txBody>
          <a:bodyPr/>
          <a:lstStyle>
            <a:lvl1pPr>
              <a:defRPr/>
            </a:lvl1pPr>
          </a:lstStyle>
          <a:p>
            <a:pPr>
              <a:defRPr/>
            </a:pPr>
            <a:r>
              <a:rPr lang="en-GB">
                <a:solidFill>
                  <a:prstClr val="black">
                    <a:tint val="75000"/>
                  </a:prstClr>
                </a:solidFill>
              </a:rPr>
              <a:t>SABs/LandD/Jan2019/v7.1</a:t>
            </a:r>
          </a:p>
        </p:txBody>
      </p:sp>
      <p:sp>
        <p:nvSpPr>
          <p:cNvPr id="9" name="Rectangle 8"/>
          <p:cNvSpPr>
            <a:spLocks noGrp="1" noChangeArrowheads="1"/>
          </p:cNvSpPr>
          <p:nvPr>
            <p:ph type="sldNum" sz="quarter" idx="12"/>
          </p:nvPr>
        </p:nvSpPr>
        <p:spPr/>
        <p:txBody>
          <a:bodyPr/>
          <a:lstStyle>
            <a:lvl1pPr>
              <a:defRPr/>
            </a:lvl1pPr>
          </a:lstStyle>
          <a:p>
            <a:pPr>
              <a:defRPr/>
            </a:pPr>
            <a:fld id="{8C19A582-FC86-4E9E-A7A6-3C555D4ACDFE}" type="slidenum">
              <a:rPr lang="en-GB" altLang="en-US"/>
              <a:pPr>
                <a:defRPr/>
              </a:pPr>
              <a:t>‹#›</a:t>
            </a:fld>
            <a:endParaRPr lang="en-GB" altLang="en-US"/>
          </a:p>
        </p:txBody>
      </p:sp>
    </p:spTree>
    <p:extLst>
      <p:ext uri="{BB962C8B-B14F-4D97-AF65-F5344CB8AC3E}">
        <p14:creationId xmlns:p14="http://schemas.microsoft.com/office/powerpoint/2010/main" val="219856165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36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00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805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9035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762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78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980728"/>
            <a:ext cx="8229600" cy="648072"/>
          </a:xfrm>
          <a:prstGeom prst="rect">
            <a:avLst/>
          </a:prstGeom>
        </p:spPr>
        <p:txBody>
          <a:bodyPr/>
          <a:lstStyle>
            <a:lvl1pPr algn="l">
              <a:defRPr sz="3600" b="1">
                <a:solidFill>
                  <a:srgbClr val="00395A"/>
                </a:solidFill>
                <a:latin typeface="Arial"/>
                <a:cs typeface="Arial"/>
              </a:defRPr>
            </a:lvl1pPr>
          </a:lstStyle>
          <a:p>
            <a:r>
              <a:rPr lang="en-US" dirty="0"/>
              <a:t>Click to edit Master title style</a:t>
            </a:r>
            <a:endParaRPr lang="en-GB" dirty="0"/>
          </a:p>
        </p:txBody>
      </p:sp>
    </p:spTree>
    <p:extLst>
      <p:ext uri="{BB962C8B-B14F-4D97-AF65-F5344CB8AC3E}">
        <p14:creationId xmlns:p14="http://schemas.microsoft.com/office/powerpoint/2010/main" val="42783445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121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543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957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1173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4EFB39-C5F2-E545-A5D6-D16E41EF144B}"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B6616C-A317-3F4C-89E7-7CC167EA48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67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41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3008313" cy="720080"/>
          </a:xfrm>
          <a:prstGeom prst="rect">
            <a:avLst/>
          </a:prstGeom>
        </p:spPr>
        <p:txBody>
          <a:bodyPr anchor="b"/>
          <a:lstStyle>
            <a:lvl1pPr algn="l">
              <a:defRPr sz="2000" b="1">
                <a:solidFill>
                  <a:srgbClr val="00395A"/>
                </a:solidFill>
                <a:latin typeface="Arial"/>
                <a:cs typeface="Arial"/>
              </a:defRPr>
            </a:lvl1pPr>
          </a:lstStyle>
          <a:p>
            <a:r>
              <a:rPr lang="en-US" dirty="0"/>
              <a:t>Click to edit Master title style</a:t>
            </a:r>
            <a:endParaRPr lang="en-GB" dirty="0"/>
          </a:p>
        </p:txBody>
      </p:sp>
      <p:sp>
        <p:nvSpPr>
          <p:cNvPr id="3" name="Content Placeholder 2"/>
          <p:cNvSpPr>
            <a:spLocks noGrp="1"/>
          </p:cNvSpPr>
          <p:nvPr>
            <p:ph idx="1"/>
          </p:nvPr>
        </p:nvSpPr>
        <p:spPr>
          <a:xfrm>
            <a:off x="3575050" y="1052737"/>
            <a:ext cx="5111750" cy="5040560"/>
          </a:xfrm>
          <a:prstGeom prst="rect">
            <a:avLst/>
          </a:prstGeom>
        </p:spPr>
        <p:txBody>
          <a:bodyPr/>
          <a:lstStyle>
            <a:lvl1pPr>
              <a:defRPr sz="2400">
                <a:solidFill>
                  <a:srgbClr val="007C92"/>
                </a:solidFill>
                <a:latin typeface="Arial"/>
                <a:cs typeface="Arial"/>
              </a:defRPr>
            </a:lvl1pPr>
            <a:lvl2pPr>
              <a:defRPr sz="2000">
                <a:solidFill>
                  <a:srgbClr val="007C92"/>
                </a:solidFill>
                <a:latin typeface="Arial"/>
                <a:cs typeface="Arial"/>
              </a:defRPr>
            </a:lvl2pPr>
            <a:lvl3pPr>
              <a:defRPr sz="2000">
                <a:solidFill>
                  <a:srgbClr val="007C92"/>
                </a:solidFill>
                <a:latin typeface="Arial"/>
                <a:cs typeface="Arial"/>
              </a:defRPr>
            </a:lvl3pPr>
            <a:lvl4pPr>
              <a:defRPr sz="1800">
                <a:solidFill>
                  <a:srgbClr val="007C92"/>
                </a:solidFill>
                <a:latin typeface="Arial"/>
                <a:cs typeface="Arial"/>
              </a:defRPr>
            </a:lvl4pPr>
            <a:lvl5pPr>
              <a:defRPr sz="1800">
                <a:solidFill>
                  <a:srgbClr val="007C92"/>
                </a:solidFill>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772817"/>
            <a:ext cx="3008313" cy="4320479"/>
          </a:xfrm>
          <a:prstGeom prst="rect">
            <a:avLst/>
          </a:prstGeom>
        </p:spPr>
        <p:txBody>
          <a:bodyPr/>
          <a:lstStyle>
            <a:lvl1pPr marL="0" indent="0">
              <a:buNone/>
              <a:defRPr sz="1400">
                <a:solidFill>
                  <a:srgbClr val="007C92"/>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5543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395A"/>
                </a:solidFill>
                <a:latin typeface="Arial"/>
                <a:cs typeface="Aria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052735"/>
            <a:ext cx="5486400" cy="3674839"/>
          </a:xfrm>
          <a:prstGeom prst="rect">
            <a:avLst/>
          </a:prstGeom>
        </p:spPr>
        <p:txBody>
          <a:bodyPr/>
          <a:lstStyle>
            <a:lvl1pPr marL="0" indent="0">
              <a:buNone/>
              <a:defRPr sz="3200">
                <a:solidFill>
                  <a:srgbClr val="00395A"/>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7C92"/>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6065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5.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6.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FFFF">
            <a:alpha val="100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364088" y="0"/>
            <a:ext cx="3779912" cy="1698409"/>
          </a:xfrm>
          <a:prstGeom prst="rect">
            <a:avLst/>
          </a:prstGeom>
        </p:spPr>
      </p:pic>
      <p:pic>
        <p:nvPicPr>
          <p:cNvPr id="4" name="Picture 3"/>
          <p:cNvPicPr>
            <a:picLocks noChangeAspect="1"/>
          </p:cNvPicPr>
          <p:nvPr userDrawn="1"/>
        </p:nvPicPr>
        <p:blipFill rotWithShape="1">
          <a:blip r:embed="rId15" cstate="print">
            <a:extLst>
              <a:ext uri="{28A0092B-C50C-407E-A947-70E740481C1C}">
                <a14:useLocalDpi xmlns:a14="http://schemas.microsoft.com/office/drawing/2010/main" val="0"/>
              </a:ext>
            </a:extLst>
          </a:blip>
          <a:srcRect l="23567" r="11319" b="72277"/>
          <a:stretch/>
        </p:blipFill>
        <p:spPr>
          <a:xfrm>
            <a:off x="-1199" y="1484784"/>
            <a:ext cx="9163537" cy="5445224"/>
          </a:xfrm>
          <a:prstGeom prst="rect">
            <a:avLst/>
          </a:prstGeom>
        </p:spPr>
      </p:pic>
      <p:sp>
        <p:nvSpPr>
          <p:cNvPr id="6" name="Oval 5"/>
          <p:cNvSpPr/>
          <p:nvPr userDrawn="1"/>
        </p:nvSpPr>
        <p:spPr>
          <a:xfrm rot="21302474">
            <a:off x="6660232" y="5589240"/>
            <a:ext cx="3816424" cy="23762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380312" y="5957367"/>
            <a:ext cx="1584176" cy="805195"/>
          </a:xfrm>
          <a:prstGeom prst="rect">
            <a:avLst/>
          </a:prstGeom>
        </p:spPr>
      </p:pic>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07472" y="6184886"/>
            <a:ext cx="295680" cy="240386"/>
          </a:xfrm>
          <a:prstGeom prst="rect">
            <a:avLst/>
          </a:prstGeom>
        </p:spPr>
      </p:pic>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6222" y="6165304"/>
            <a:ext cx="279550" cy="279550"/>
          </a:xfrm>
          <a:prstGeom prst="rect">
            <a:avLst/>
          </a:prstGeom>
        </p:spPr>
      </p:pic>
      <p:sp>
        <p:nvSpPr>
          <p:cNvPr id="10" name="TextBox 9"/>
          <p:cNvSpPr txBox="1"/>
          <p:nvPr userDrawn="1"/>
        </p:nvSpPr>
        <p:spPr>
          <a:xfrm>
            <a:off x="467544" y="6165304"/>
            <a:ext cx="3528392" cy="338554"/>
          </a:xfrm>
          <a:prstGeom prst="rect">
            <a:avLst/>
          </a:prstGeom>
          <a:noFill/>
        </p:spPr>
        <p:txBody>
          <a:bodyPr wrap="square" rtlCol="0">
            <a:spAutoFit/>
          </a:bodyPr>
          <a:lstStyle/>
          <a:p>
            <a:pPr fontAlgn="base">
              <a:spcBef>
                <a:spcPct val="0"/>
              </a:spcBef>
              <a:spcAft>
                <a:spcPct val="0"/>
              </a:spcAft>
            </a:pPr>
            <a:r>
              <a:rPr lang="en-GB" sz="1600" dirty="0">
                <a:solidFill>
                  <a:prstClr val="white"/>
                </a:solidFill>
                <a:latin typeface="Arial" panose="020B0604020202020204" pitchFamily="34" charset="0"/>
                <a:cs typeface="Arial" panose="020B0604020202020204" pitchFamily="34" charset="0"/>
              </a:rPr>
              <a:t>DHCFT         @</a:t>
            </a:r>
            <a:r>
              <a:rPr lang="en-GB" sz="1600" dirty="0" err="1">
                <a:solidFill>
                  <a:prstClr val="white"/>
                </a:solidFill>
                <a:latin typeface="Arial" panose="020B0604020202020204" pitchFamily="34" charset="0"/>
                <a:cs typeface="Arial" panose="020B0604020202020204" pitchFamily="34" charset="0"/>
              </a:rPr>
              <a:t>derbyshcft</a:t>
            </a:r>
            <a:endParaRPr lang="en-GB" sz="1600" dirty="0">
              <a:solidFill>
                <a:prstClr val="white"/>
              </a:solidFill>
              <a:latin typeface="Arial" panose="020B0604020202020204" pitchFamily="34" charset="0"/>
              <a:cs typeface="Arial" panose="020B0604020202020204" pitchFamily="34" charset="0"/>
            </a:endParaRPr>
          </a:p>
        </p:txBody>
      </p:sp>
      <p:sp>
        <p:nvSpPr>
          <p:cNvPr id="11" name="TextBox 10"/>
          <p:cNvSpPr txBox="1"/>
          <p:nvPr userDrawn="1"/>
        </p:nvSpPr>
        <p:spPr>
          <a:xfrm>
            <a:off x="142528" y="6485203"/>
            <a:ext cx="3528392" cy="338554"/>
          </a:xfrm>
          <a:prstGeom prst="rect">
            <a:avLst/>
          </a:prstGeom>
          <a:noFill/>
        </p:spPr>
        <p:txBody>
          <a:bodyPr wrap="square" rtlCol="0">
            <a:spAutoFit/>
          </a:bodyPr>
          <a:lstStyle/>
          <a:p>
            <a:pPr fontAlgn="base">
              <a:spcBef>
                <a:spcPct val="0"/>
              </a:spcBef>
              <a:spcAft>
                <a:spcPct val="0"/>
              </a:spcAft>
            </a:pPr>
            <a:r>
              <a:rPr lang="en-GB" sz="1600" dirty="0">
                <a:solidFill>
                  <a:prstClr val="white"/>
                </a:solidFill>
                <a:latin typeface="Arial" panose="020B0604020202020204" pitchFamily="34" charset="0"/>
                <a:cs typeface="Arial" panose="020B0604020202020204" pitchFamily="34" charset="0"/>
              </a:rPr>
              <a:t>www.derbyshirehealthcareft.nhs.uk</a:t>
            </a:r>
          </a:p>
        </p:txBody>
      </p:sp>
    </p:spTree>
    <p:extLst>
      <p:ext uri="{BB962C8B-B14F-4D97-AF65-F5344CB8AC3E}">
        <p14:creationId xmlns:p14="http://schemas.microsoft.com/office/powerpoint/2010/main" val="12777298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FFFF">
            <a:alpha val="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9B4EFB39-C5F2-E545-A5D6-D16E41EF144B}" type="datetimeFigureOut">
              <a:rPr lang="en-US" smtClean="0">
                <a:solidFill>
                  <a:prstClr val="black">
                    <a:tint val="75000"/>
                  </a:prstClr>
                </a:solidFill>
                <a:cs typeface="Arial" charset="0"/>
              </a:rPr>
              <a:pPr fontAlgn="base">
                <a:spcBef>
                  <a:spcPct val="0"/>
                </a:spcBef>
                <a:spcAft>
                  <a:spcPct val="0"/>
                </a:spcAft>
              </a:pPr>
              <a:t>9/29/2021</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F1B6616C-A317-3F4C-89E7-7CC167EA489A}" type="slidenum">
              <a:rPr lang="en-US" smtClean="0">
                <a:solidFill>
                  <a:prstClr val="black">
                    <a:tint val="75000"/>
                  </a:prstClr>
                </a:solidFill>
                <a:cs typeface="Arial" charset="0"/>
              </a:rPr>
              <a:pPr fontAlgn="base">
                <a:spcBef>
                  <a:spcPct val="0"/>
                </a:spcBef>
                <a:spcAft>
                  <a:spcPct val="0"/>
                </a:spcAft>
              </a:pPr>
              <a:t>‹#›</a:t>
            </a:fld>
            <a:endParaRPr lang="en-US">
              <a:solidFill>
                <a:prstClr val="black">
                  <a:tint val="75000"/>
                </a:prstClr>
              </a:solidFill>
              <a:cs typeface="Arial" charset="0"/>
            </a:endParaRPr>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05858" y="5998793"/>
            <a:ext cx="1602646" cy="814583"/>
          </a:xfrm>
          <a:prstGeom prst="rect">
            <a:avLst/>
          </a:prstGeom>
        </p:spPr>
      </p:pic>
    </p:spTree>
    <p:extLst>
      <p:ext uri="{BB962C8B-B14F-4D97-AF65-F5344CB8AC3E}">
        <p14:creationId xmlns:p14="http://schemas.microsoft.com/office/powerpoint/2010/main" val="3604895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CFFFF">
            <a:alpha val="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F1B6616C-A317-3F4C-89E7-7CC167EA489A}" type="slidenum">
              <a:rPr lang="en-US" smtClean="0">
                <a:solidFill>
                  <a:prstClr val="black">
                    <a:tint val="75000"/>
                  </a:prstClr>
                </a:solidFill>
                <a:cs typeface="Arial" charset="0"/>
              </a:rPr>
              <a:pPr fontAlgn="base">
                <a:spcBef>
                  <a:spcPct val="0"/>
                </a:spcBef>
                <a:spcAft>
                  <a:spcPct val="0"/>
                </a:spcAft>
              </a:pPr>
              <a:t>‹#›</a:t>
            </a:fld>
            <a:endParaRPr lang="en-US" dirty="0">
              <a:solidFill>
                <a:prstClr val="black">
                  <a:tint val="75000"/>
                </a:prstClr>
              </a:solidFill>
              <a:cs typeface="Arial" charset="0"/>
            </a:endParaRPr>
          </a:p>
        </p:txBody>
      </p:sp>
      <p:pic>
        <p:nvPicPr>
          <p:cNvPr id="7" name="Picture 6" descr="DHFT_brgd3.jpg"/>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2305758635"/>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CFFFF">
            <a:alpha val="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9B4EFB39-C5F2-E545-A5D6-D16E41EF144B}" type="datetimeFigureOut">
              <a:rPr lang="en-US" smtClean="0">
                <a:solidFill>
                  <a:prstClr val="black">
                    <a:tint val="75000"/>
                  </a:prstClr>
                </a:solidFill>
                <a:cs typeface="Arial" charset="0"/>
              </a:rPr>
              <a:pPr fontAlgn="base">
                <a:spcBef>
                  <a:spcPct val="0"/>
                </a:spcBef>
                <a:spcAft>
                  <a:spcPct val="0"/>
                </a:spcAft>
              </a:pPr>
              <a:t>9/29/2021</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F1B6616C-A317-3F4C-89E7-7CC167EA489A}" type="slidenum">
              <a:rPr lang="en-US" smtClean="0">
                <a:solidFill>
                  <a:prstClr val="black">
                    <a:tint val="75000"/>
                  </a:prstClr>
                </a:solidFill>
                <a:cs typeface="Arial" charset="0"/>
              </a:rPr>
              <a:pPr fontAlgn="base">
                <a:spcBef>
                  <a:spcPct val="0"/>
                </a:spcBef>
                <a:spcAft>
                  <a:spcPct val="0"/>
                </a:spcAft>
              </a:pPr>
              <a:t>‹#›</a:t>
            </a:fld>
            <a:endParaRPr lang="en-US">
              <a:solidFill>
                <a:prstClr val="black">
                  <a:tint val="75000"/>
                </a:prstClr>
              </a:solidFill>
              <a:cs typeface="Arial" charset="0"/>
            </a:endParaRPr>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05858" y="5998793"/>
            <a:ext cx="1602646" cy="814583"/>
          </a:xfrm>
          <a:prstGeom prst="rect">
            <a:avLst/>
          </a:prstGeom>
        </p:spPr>
      </p:pic>
    </p:spTree>
    <p:extLst>
      <p:ext uri="{BB962C8B-B14F-4D97-AF65-F5344CB8AC3E}">
        <p14:creationId xmlns:p14="http://schemas.microsoft.com/office/powerpoint/2010/main" val="524492858"/>
      </p:ext>
    </p:extLst>
  </p:cSld>
  <p:clrMap bg1="lt1" tx1="dk1" bg2="lt2" tx2="dk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 id="214748447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CFFFF">
            <a:alpha val="100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fontAlgn="base">
              <a:spcBef>
                <a:spcPct val="0"/>
              </a:spcBef>
              <a:spcAft>
                <a:spcPct val="0"/>
              </a:spcAft>
              <a:defRPr/>
            </a:pPr>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fontAlgn="base">
              <a:spcBef>
                <a:spcPct val="0"/>
              </a:spcBef>
              <a:spcAft>
                <a:spcPct val="0"/>
              </a:spcAft>
              <a:defRPr/>
            </a:pPr>
            <a:r>
              <a:rPr lang="en-GB">
                <a:solidFill>
                  <a:prstClr val="black">
                    <a:tint val="75000"/>
                  </a:prstClr>
                </a:solidFill>
              </a:rPr>
              <a:t>SABs/LandD/Jan2019/v7.1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24CC6B06-0168-42C4-810B-908741DD6025}" type="slidenum">
              <a:rPr lang="en-GB" altLang="en-US">
                <a:latin typeface="Arial" pitchFamily="34" charset="0"/>
                <a:cs typeface="Arial" pitchFamily="34" charset="0"/>
              </a:rPr>
              <a:pPr fontAlgn="base">
                <a:spcBef>
                  <a:spcPct val="0"/>
                </a:spcBef>
                <a:spcAft>
                  <a:spcPct val="0"/>
                </a:spcAft>
                <a:defRPr/>
              </a:pPr>
              <a:t>‹#›</a:t>
            </a:fld>
            <a:endParaRPr lang="en-GB" altLang="en-US">
              <a:latin typeface="Arial" pitchFamily="34" charset="0"/>
              <a:cs typeface="Arial" pitchFamily="34" charset="0"/>
            </a:endParaRPr>
          </a:p>
        </p:txBody>
      </p:sp>
    </p:spTree>
    <p:extLst>
      <p:ext uri="{BB962C8B-B14F-4D97-AF65-F5344CB8AC3E}">
        <p14:creationId xmlns:p14="http://schemas.microsoft.com/office/powerpoint/2010/main" val="3072006883"/>
      </p:ext>
    </p:extLst>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CCFFFF">
            <a:alpha val="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9B4EFB39-C5F2-E545-A5D6-D16E41EF144B}" type="datetimeFigureOut">
              <a:rPr lang="en-US" smtClean="0">
                <a:solidFill>
                  <a:prstClr val="black">
                    <a:tint val="75000"/>
                  </a:prstClr>
                </a:solidFill>
                <a:cs typeface="Arial" charset="0"/>
              </a:rPr>
              <a:pPr fontAlgn="base">
                <a:spcBef>
                  <a:spcPct val="0"/>
                </a:spcBef>
                <a:spcAft>
                  <a:spcPct val="0"/>
                </a:spcAft>
              </a:pPr>
              <a:t>9/29/2021</a:t>
            </a:fld>
            <a:endParaRPr lang="en-US">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F1B6616C-A317-3F4C-89E7-7CC167EA489A}" type="slidenum">
              <a:rPr lang="en-US" smtClean="0">
                <a:solidFill>
                  <a:prstClr val="black">
                    <a:tint val="75000"/>
                  </a:prstClr>
                </a:solidFill>
                <a:cs typeface="Arial" charset="0"/>
              </a:rPr>
              <a:pPr fontAlgn="base">
                <a:spcBef>
                  <a:spcPct val="0"/>
                </a:spcBef>
                <a:spcAft>
                  <a:spcPct val="0"/>
                </a:spcAft>
              </a:pPr>
              <a:t>‹#›</a:t>
            </a:fld>
            <a:endParaRPr lang="en-US">
              <a:solidFill>
                <a:prstClr val="black">
                  <a:tint val="75000"/>
                </a:prstClr>
              </a:solidFill>
              <a:cs typeface="Arial" charset="0"/>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05858" y="5998793"/>
            <a:ext cx="1602646" cy="814583"/>
          </a:xfrm>
          <a:prstGeom prst="rect">
            <a:avLst/>
          </a:prstGeom>
        </p:spPr>
      </p:pic>
    </p:spTree>
    <p:extLst>
      <p:ext uri="{BB962C8B-B14F-4D97-AF65-F5344CB8AC3E}">
        <p14:creationId xmlns:p14="http://schemas.microsoft.com/office/powerpoint/2010/main" val="4089785150"/>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Experimental_psychology"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3.gi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50"/>
            <a:ext cx="3284538"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456207" y="1988840"/>
            <a:ext cx="8208912" cy="1371600"/>
          </a:xfrm>
          <a:prstGeom prst="rect">
            <a:avLst/>
          </a:prstGeom>
        </p:spPr>
        <p:txBody>
          <a:bodyPr>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GB" sz="5400" b="1" dirty="0">
                <a:solidFill>
                  <a:prstClr val="white"/>
                </a:solidFill>
                <a:latin typeface="Arial" panose="020B0604020202020204" pitchFamily="34" charset="0"/>
                <a:cs typeface="Arial" panose="020B0604020202020204" pitchFamily="34" charset="0"/>
              </a:rPr>
              <a:t>Unconscious Bias in Safeguarding Adults Training</a:t>
            </a:r>
            <a:endParaRPr lang="en-US" sz="5400" dirty="0">
              <a:solidFill>
                <a:schemeClr val="bg1"/>
              </a:solidFill>
              <a:cs typeface="Arial" pitchFamily="34" charset="0"/>
            </a:endParaRPr>
          </a:p>
        </p:txBody>
      </p:sp>
    </p:spTree>
    <p:extLst>
      <p:ext uri="{BB962C8B-B14F-4D97-AF65-F5344CB8AC3E}">
        <p14:creationId xmlns:p14="http://schemas.microsoft.com/office/powerpoint/2010/main" val="3423368031"/>
      </p:ext>
    </p:extLst>
  </p:cSld>
  <p:clrMapOvr>
    <a:masterClrMapping/>
  </p:clrMapOvr>
  <p:transition spd="slow" advClick="0" advTm="12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770328" y="4888725"/>
            <a:ext cx="1672020" cy="861774"/>
          </a:xfrm>
          <a:prstGeom prst="rect">
            <a:avLst/>
          </a:prstGeom>
          <a:noFill/>
        </p:spPr>
        <p:txBody>
          <a:bodyPr wrap="square" rtlCol="0">
            <a:spAutoFit/>
          </a:bodyPr>
          <a:lstStyle/>
          <a:p>
            <a:pPr algn="ctr"/>
            <a:r>
              <a:rPr lang="en-GB" sz="1000" dirty="0"/>
              <a:t>Linked to Appearance Bias- 90% of population has dark hair, but blond has connotations. And differing attitudes towards redheads </a:t>
            </a:r>
          </a:p>
        </p:txBody>
      </p:sp>
      <p:sp>
        <p:nvSpPr>
          <p:cNvPr id="13" name="TextBox 12"/>
          <p:cNvSpPr txBox="1"/>
          <p:nvPr/>
        </p:nvSpPr>
        <p:spPr>
          <a:xfrm>
            <a:off x="6790097" y="1988017"/>
            <a:ext cx="1656184" cy="861774"/>
          </a:xfrm>
          <a:prstGeom prst="rect">
            <a:avLst/>
          </a:prstGeom>
          <a:noFill/>
        </p:spPr>
        <p:txBody>
          <a:bodyPr wrap="square" rtlCol="0">
            <a:spAutoFit/>
          </a:bodyPr>
          <a:lstStyle/>
          <a:p>
            <a:pPr algn="ctr"/>
            <a:r>
              <a:rPr lang="en-GB" sz="1000" dirty="0"/>
              <a:t> Refers to a form of prejudice where an individual is negatively discriminated against on accounts of their name. </a:t>
            </a:r>
          </a:p>
        </p:txBody>
      </p:sp>
      <p:sp>
        <p:nvSpPr>
          <p:cNvPr id="12" name="TextBox 11"/>
          <p:cNvSpPr txBox="1"/>
          <p:nvPr/>
        </p:nvSpPr>
        <p:spPr>
          <a:xfrm>
            <a:off x="2590376" y="4891281"/>
            <a:ext cx="1877383" cy="861774"/>
          </a:xfrm>
          <a:prstGeom prst="rect">
            <a:avLst/>
          </a:prstGeom>
          <a:noFill/>
        </p:spPr>
        <p:txBody>
          <a:bodyPr wrap="square" rtlCol="0">
            <a:spAutoFit/>
          </a:bodyPr>
          <a:lstStyle/>
          <a:p>
            <a:pPr algn="ctr"/>
            <a:r>
              <a:rPr lang="en-GB" sz="1000" dirty="0"/>
              <a:t>Is the unconscious tendency to get along with others who are like us. It requires more effort to bridge differences when diversity is present. </a:t>
            </a:r>
          </a:p>
        </p:txBody>
      </p:sp>
      <p:sp>
        <p:nvSpPr>
          <p:cNvPr id="11" name="TextBox 10"/>
          <p:cNvSpPr txBox="1"/>
          <p:nvPr/>
        </p:nvSpPr>
        <p:spPr>
          <a:xfrm>
            <a:off x="6660232" y="3314477"/>
            <a:ext cx="1915914" cy="1169551"/>
          </a:xfrm>
          <a:prstGeom prst="rect">
            <a:avLst/>
          </a:prstGeom>
          <a:noFill/>
        </p:spPr>
        <p:txBody>
          <a:bodyPr wrap="square" rtlCol="0">
            <a:spAutoFit/>
          </a:bodyPr>
          <a:lstStyle/>
          <a:p>
            <a:pPr algn="ctr"/>
            <a:r>
              <a:rPr lang="en-GB" sz="1000" b="1" dirty="0"/>
              <a:t>Beauty bias</a:t>
            </a:r>
            <a:r>
              <a:rPr lang="en-GB" sz="1000" dirty="0"/>
              <a:t> concerns the favourable treatment that individuals receive when they are deemed more attractive, regardless of whether this happens consciously or unconsciously </a:t>
            </a:r>
          </a:p>
        </p:txBody>
      </p:sp>
      <p:sp>
        <p:nvSpPr>
          <p:cNvPr id="10" name="TextBox 9"/>
          <p:cNvSpPr txBox="1"/>
          <p:nvPr/>
        </p:nvSpPr>
        <p:spPr>
          <a:xfrm>
            <a:off x="2657602" y="3314476"/>
            <a:ext cx="1800200" cy="1169551"/>
          </a:xfrm>
          <a:prstGeom prst="rect">
            <a:avLst/>
          </a:prstGeom>
          <a:noFill/>
        </p:spPr>
        <p:txBody>
          <a:bodyPr wrap="square" rtlCol="0">
            <a:spAutoFit/>
          </a:bodyPr>
          <a:lstStyle/>
          <a:p>
            <a:pPr algn="ctr"/>
            <a:r>
              <a:rPr lang="en-GB" sz="1000" dirty="0"/>
              <a:t>May occur when we face peer pressure or are trying to fit into particular professional or social environments. The impairment of individual decision-making known as “</a:t>
            </a:r>
            <a:r>
              <a:rPr lang="en-GB" sz="1000" b="1" dirty="0"/>
              <a:t>groupthink</a:t>
            </a:r>
            <a:r>
              <a:rPr lang="en-GB" sz="1000" dirty="0"/>
              <a:t>” </a:t>
            </a:r>
          </a:p>
        </p:txBody>
      </p:sp>
      <p:sp>
        <p:nvSpPr>
          <p:cNvPr id="9" name="TextBox 8"/>
          <p:cNvSpPr txBox="1"/>
          <p:nvPr/>
        </p:nvSpPr>
        <p:spPr>
          <a:xfrm>
            <a:off x="4624151" y="1969587"/>
            <a:ext cx="1914398" cy="861774"/>
          </a:xfrm>
          <a:prstGeom prst="rect">
            <a:avLst/>
          </a:prstGeom>
          <a:noFill/>
        </p:spPr>
        <p:txBody>
          <a:bodyPr wrap="square" rtlCol="0">
            <a:spAutoFit/>
          </a:bodyPr>
          <a:lstStyle/>
          <a:p>
            <a:pPr algn="ctr"/>
            <a:r>
              <a:rPr lang="en-GB" sz="1000" dirty="0"/>
              <a:t>To stereotype and/or discriminate against individuals or groups on the basis of their age. It may be casual or systematic.</a:t>
            </a:r>
          </a:p>
        </p:txBody>
      </p:sp>
      <p:sp>
        <p:nvSpPr>
          <p:cNvPr id="8" name="TextBox 7"/>
          <p:cNvSpPr txBox="1"/>
          <p:nvPr/>
        </p:nvSpPr>
        <p:spPr>
          <a:xfrm>
            <a:off x="4659755" y="4660448"/>
            <a:ext cx="1843191" cy="1323439"/>
          </a:xfrm>
          <a:prstGeom prst="rect">
            <a:avLst/>
          </a:prstGeom>
          <a:noFill/>
        </p:spPr>
        <p:txBody>
          <a:bodyPr wrap="square" rtlCol="0">
            <a:spAutoFit/>
          </a:bodyPr>
          <a:lstStyle/>
          <a:p>
            <a:pPr algn="ctr"/>
            <a:r>
              <a:rPr lang="en-GB" sz="1000" dirty="0"/>
              <a:t>This </a:t>
            </a:r>
            <a:r>
              <a:rPr lang="en-GB" sz="1000" b="1" dirty="0"/>
              <a:t>bias</a:t>
            </a:r>
            <a:r>
              <a:rPr lang="en-GB" sz="1000" dirty="0"/>
              <a:t> occurs when you assess two or more similar things and compare them with one another, rather than looking at each based on their own merits.  Can create harsh judgement and too high standards</a:t>
            </a:r>
          </a:p>
        </p:txBody>
      </p:sp>
      <p:sp>
        <p:nvSpPr>
          <p:cNvPr id="7" name="TextBox 6"/>
          <p:cNvSpPr txBox="1"/>
          <p:nvPr/>
        </p:nvSpPr>
        <p:spPr>
          <a:xfrm>
            <a:off x="4686999" y="3314477"/>
            <a:ext cx="1788704" cy="1169551"/>
          </a:xfrm>
          <a:prstGeom prst="rect">
            <a:avLst/>
          </a:prstGeom>
          <a:noFill/>
        </p:spPr>
        <p:txBody>
          <a:bodyPr wrap="square" rtlCol="0">
            <a:spAutoFit/>
          </a:bodyPr>
          <a:lstStyle/>
          <a:p>
            <a:pPr algn="ctr"/>
            <a:r>
              <a:rPr lang="en-GB" sz="1000" dirty="0"/>
              <a:t>The </a:t>
            </a:r>
            <a:r>
              <a:rPr lang="en-GB" sz="1000" b="1" dirty="0"/>
              <a:t>halo effect</a:t>
            </a:r>
            <a:r>
              <a:rPr lang="en-GB" sz="1000" dirty="0"/>
              <a:t> is a type of cognitive </a:t>
            </a:r>
            <a:r>
              <a:rPr lang="en-GB" sz="1000" b="1" dirty="0"/>
              <a:t>bias</a:t>
            </a:r>
            <a:r>
              <a:rPr lang="en-GB" sz="1000" dirty="0"/>
              <a:t> in which our overall impression of a person influences how we feel and think about their character. Can include what school, or </a:t>
            </a:r>
            <a:r>
              <a:rPr lang="en-GB" sz="1000" dirty="0" err="1"/>
              <a:t>Uni</a:t>
            </a:r>
            <a:r>
              <a:rPr lang="en-GB" sz="1000" dirty="0"/>
              <a:t> they attended. </a:t>
            </a:r>
          </a:p>
        </p:txBody>
      </p:sp>
      <p:sp>
        <p:nvSpPr>
          <p:cNvPr id="6" name="TextBox 5"/>
          <p:cNvSpPr txBox="1"/>
          <p:nvPr/>
        </p:nvSpPr>
        <p:spPr>
          <a:xfrm>
            <a:off x="510915" y="5022086"/>
            <a:ext cx="1921498" cy="600164"/>
          </a:xfrm>
          <a:prstGeom prst="rect">
            <a:avLst/>
          </a:prstGeom>
          <a:noFill/>
        </p:spPr>
        <p:txBody>
          <a:bodyPr wrap="square" rtlCol="0">
            <a:spAutoFit/>
          </a:bodyPr>
          <a:lstStyle/>
          <a:p>
            <a:r>
              <a:rPr lang="en-GB" sz="1100" dirty="0"/>
              <a:t>We attribute our successes to our skill, but our failures to randomness or acts of others</a:t>
            </a:r>
          </a:p>
        </p:txBody>
      </p:sp>
      <p:sp>
        <p:nvSpPr>
          <p:cNvPr id="5" name="TextBox 4"/>
          <p:cNvSpPr txBox="1"/>
          <p:nvPr/>
        </p:nvSpPr>
        <p:spPr>
          <a:xfrm>
            <a:off x="528665" y="1738754"/>
            <a:ext cx="1894762" cy="1323439"/>
          </a:xfrm>
          <a:prstGeom prst="rect">
            <a:avLst/>
          </a:prstGeom>
          <a:noFill/>
        </p:spPr>
        <p:txBody>
          <a:bodyPr wrap="square" rtlCol="0">
            <a:spAutoFit/>
          </a:bodyPr>
          <a:lstStyle/>
          <a:p>
            <a:pPr algn="ctr"/>
            <a:r>
              <a:rPr lang="en-GB" sz="1000" dirty="0"/>
              <a:t>Behaviour showing favouritism toward one gender over another. Most often, the act of favouring men and women. When we use the term </a:t>
            </a:r>
            <a:r>
              <a:rPr lang="en-GB" sz="1000" i="1" dirty="0"/>
              <a:t>gender</a:t>
            </a:r>
            <a:r>
              <a:rPr lang="en-GB" sz="1000" dirty="0"/>
              <a:t>, we mean socially constructed expectations and roles for women and men</a:t>
            </a:r>
          </a:p>
        </p:txBody>
      </p:sp>
      <p:sp>
        <p:nvSpPr>
          <p:cNvPr id="3" name="TextBox 2"/>
          <p:cNvSpPr txBox="1"/>
          <p:nvPr/>
        </p:nvSpPr>
        <p:spPr>
          <a:xfrm>
            <a:off x="515298" y="3329251"/>
            <a:ext cx="1921496" cy="1169551"/>
          </a:xfrm>
          <a:prstGeom prst="rect">
            <a:avLst/>
          </a:prstGeom>
          <a:noFill/>
        </p:spPr>
        <p:txBody>
          <a:bodyPr wrap="square" rtlCol="0">
            <a:spAutoFit/>
          </a:bodyPr>
          <a:lstStyle/>
          <a:p>
            <a:pPr algn="ctr"/>
            <a:r>
              <a:rPr lang="en-GB" sz="1000" dirty="0"/>
              <a:t>To search for information in a way that confirms our prior beliefs and views. A series of </a:t>
            </a:r>
            <a:r>
              <a:rPr lang="en-GB" sz="1000" u="sng" dirty="0">
                <a:hlinkClick r:id="rId3"/>
              </a:rPr>
              <a:t>psychological experiments</a:t>
            </a:r>
            <a:r>
              <a:rPr lang="en-GB" sz="1000" dirty="0"/>
              <a:t> in the 1960s suggested that people are biased toward confirming their existing beliefs.</a:t>
            </a:r>
          </a:p>
        </p:txBody>
      </p:sp>
      <p:sp>
        <p:nvSpPr>
          <p:cNvPr id="32" name="Rounded Rectangle 31"/>
          <p:cNvSpPr/>
          <p:nvPr/>
        </p:nvSpPr>
        <p:spPr>
          <a:xfrm>
            <a:off x="488562" y="1772816"/>
            <a:ext cx="1942517" cy="1255316"/>
          </a:xfrm>
          <a:prstGeom prst="roundRect">
            <a:avLst/>
          </a:prstGeom>
          <a:solidFill>
            <a:srgbClr val="00206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Gender Bias</a:t>
            </a:r>
          </a:p>
        </p:txBody>
      </p:sp>
      <p:sp>
        <p:nvSpPr>
          <p:cNvPr id="2" name="TextBox 1"/>
          <p:cNvSpPr txBox="1"/>
          <p:nvPr/>
        </p:nvSpPr>
        <p:spPr>
          <a:xfrm>
            <a:off x="2536306" y="1988017"/>
            <a:ext cx="1921496" cy="861774"/>
          </a:xfrm>
          <a:prstGeom prst="rect">
            <a:avLst/>
          </a:prstGeom>
          <a:noFill/>
        </p:spPr>
        <p:txBody>
          <a:bodyPr wrap="square" rtlCol="0">
            <a:spAutoFit/>
          </a:bodyPr>
          <a:lstStyle/>
          <a:p>
            <a:pPr algn="ctr"/>
            <a:r>
              <a:rPr lang="en-GB" sz="1000" dirty="0"/>
              <a:t>Preference of one culture over another. The tendency to judge outside world through a narrow view based on own culture. Can be viewed as discrimination</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040710"/>
            <a:ext cx="1331639" cy="71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tracy_shaw\AppData\Local\Microsoft\Windows\Temporary Internet Files\Content.IE5\OK3L9J9M\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racy_shaw\AppData\Local\Microsoft\Windows\Temporary Internet Files\Content.IE5\NVCM2ZGC\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racy_shaw\AppData\Local\Microsoft\Windows\Temporary Internet Files\Content.IE5\78ID0V9X\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avid_ensor\AppData\Local\Microsoft\Windows\INetCache\IE\KCC7VDSG\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380" y="3425190"/>
            <a:ext cx="15240" cy="76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id_ensor\AppData\Local\Microsoft\Windows\INetCache\IE\W1AIH2A9\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380" y="3425190"/>
            <a:ext cx="15240" cy="76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Users\David_ensor\AppData\Local\Microsoft\Windows\INetCache\IE\2GFY33X0\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380" y="3425190"/>
            <a:ext cx="15240" cy="762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a:xfrm>
            <a:off x="635707" y="260649"/>
            <a:ext cx="7772400" cy="1008111"/>
          </a:xfrm>
          <a:prstGeom prst="rect">
            <a:avLst/>
          </a:prstGeom>
          <a:solidFill>
            <a:schemeClr val="bg2">
              <a:lumMod val="75000"/>
            </a:scheme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dirty="0">
                <a:solidFill>
                  <a:schemeClr val="tx2">
                    <a:lumMod val="50000"/>
                  </a:schemeClr>
                </a:solidFill>
              </a:rPr>
              <a:t>Categories of Unconscious Bias</a:t>
            </a:r>
          </a:p>
          <a:p>
            <a:endParaRPr lang="en-GB" sz="3600" dirty="0">
              <a:solidFill>
                <a:schemeClr val="tx2">
                  <a:lumMod val="50000"/>
                </a:schemeClr>
              </a:solidFill>
            </a:endParaRPr>
          </a:p>
        </p:txBody>
      </p:sp>
      <p:sp>
        <p:nvSpPr>
          <p:cNvPr id="35" name="Rounded Rectangle 34"/>
          <p:cNvSpPr/>
          <p:nvPr/>
        </p:nvSpPr>
        <p:spPr>
          <a:xfrm>
            <a:off x="2509126" y="1772816"/>
            <a:ext cx="1942517" cy="1255316"/>
          </a:xfrm>
          <a:prstGeom prst="roundRect">
            <a:avLst/>
          </a:prstGeom>
          <a:solidFill>
            <a:srgbClr val="C0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Colour/Culture Bias</a:t>
            </a:r>
          </a:p>
        </p:txBody>
      </p:sp>
      <p:sp>
        <p:nvSpPr>
          <p:cNvPr id="36" name="Rounded Rectangle 35"/>
          <p:cNvSpPr/>
          <p:nvPr/>
        </p:nvSpPr>
        <p:spPr>
          <a:xfrm>
            <a:off x="4579620" y="1786223"/>
            <a:ext cx="1948495" cy="1228502"/>
          </a:xfrm>
          <a:prstGeom prst="roundRect">
            <a:avLst/>
          </a:prstGeom>
          <a:solidFill>
            <a:srgbClr val="00B05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Ageism Bias</a:t>
            </a:r>
          </a:p>
        </p:txBody>
      </p:sp>
      <p:sp>
        <p:nvSpPr>
          <p:cNvPr id="37" name="Rounded Rectangle 36"/>
          <p:cNvSpPr/>
          <p:nvPr/>
        </p:nvSpPr>
        <p:spPr>
          <a:xfrm>
            <a:off x="488562" y="3278299"/>
            <a:ext cx="1942517" cy="1241908"/>
          </a:xfrm>
          <a:prstGeom prst="roundRect">
            <a:avLst/>
          </a:prstGeom>
          <a:solidFill>
            <a:schemeClr val="accent5">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Confirmation Bias</a:t>
            </a:r>
          </a:p>
        </p:txBody>
      </p:sp>
      <p:sp>
        <p:nvSpPr>
          <p:cNvPr id="38" name="Rounded Rectangle 37"/>
          <p:cNvSpPr/>
          <p:nvPr/>
        </p:nvSpPr>
        <p:spPr>
          <a:xfrm>
            <a:off x="2557810" y="3276475"/>
            <a:ext cx="1942517" cy="1245555"/>
          </a:xfrm>
          <a:prstGeom prst="round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Conformity Bias</a:t>
            </a:r>
          </a:p>
        </p:txBody>
      </p:sp>
      <p:sp>
        <p:nvSpPr>
          <p:cNvPr id="39" name="Rounded Rectangle 38"/>
          <p:cNvSpPr/>
          <p:nvPr/>
        </p:nvSpPr>
        <p:spPr>
          <a:xfrm>
            <a:off x="6636531" y="1804654"/>
            <a:ext cx="1939614" cy="1228501"/>
          </a:xfrm>
          <a:prstGeom prst="roundRect">
            <a:avLst/>
          </a:pr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Name Bias</a:t>
            </a:r>
          </a:p>
        </p:txBody>
      </p:sp>
      <p:sp>
        <p:nvSpPr>
          <p:cNvPr id="40" name="Rounded Rectangle 39"/>
          <p:cNvSpPr/>
          <p:nvPr/>
        </p:nvSpPr>
        <p:spPr>
          <a:xfrm>
            <a:off x="4634587" y="3276476"/>
            <a:ext cx="1893528" cy="1245555"/>
          </a:xfrm>
          <a:prstGeom prst="roundRect">
            <a:avLst/>
          </a:prstGeom>
          <a:solidFill>
            <a:schemeClr val="bg2">
              <a:lumMod val="5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Halo Effect</a:t>
            </a:r>
          </a:p>
        </p:txBody>
      </p:sp>
      <p:sp>
        <p:nvSpPr>
          <p:cNvPr id="41" name="Rounded Rectangle 40"/>
          <p:cNvSpPr/>
          <p:nvPr/>
        </p:nvSpPr>
        <p:spPr>
          <a:xfrm>
            <a:off x="6636531" y="3253247"/>
            <a:ext cx="1939614" cy="1245555"/>
          </a:xfrm>
          <a:prstGeom prst="roundRect">
            <a:avLst/>
          </a:prstGeom>
          <a:solidFill>
            <a:srgbClr val="7030A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Beauty Bias</a:t>
            </a:r>
          </a:p>
        </p:txBody>
      </p:sp>
      <p:sp>
        <p:nvSpPr>
          <p:cNvPr id="42" name="Rounded Rectangle 41"/>
          <p:cNvSpPr/>
          <p:nvPr/>
        </p:nvSpPr>
        <p:spPr>
          <a:xfrm>
            <a:off x="509583" y="4701214"/>
            <a:ext cx="1900477" cy="1241908"/>
          </a:xfrm>
          <a:prstGeom prst="round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Attribution Bias</a:t>
            </a:r>
          </a:p>
        </p:txBody>
      </p:sp>
      <p:sp>
        <p:nvSpPr>
          <p:cNvPr id="43" name="Rounded Rectangle 42"/>
          <p:cNvSpPr/>
          <p:nvPr/>
        </p:nvSpPr>
        <p:spPr>
          <a:xfrm>
            <a:off x="2557810" y="4701214"/>
            <a:ext cx="1942516" cy="1241908"/>
          </a:xfrm>
          <a:prstGeom prst="roundRect">
            <a:avLst/>
          </a:prstGeom>
          <a:solidFill>
            <a:schemeClr val="accent5">
              <a:lumMod val="5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Affinity Bias</a:t>
            </a:r>
          </a:p>
        </p:txBody>
      </p:sp>
      <p:sp>
        <p:nvSpPr>
          <p:cNvPr id="44" name="Rounded Rectangle 43"/>
          <p:cNvSpPr/>
          <p:nvPr/>
        </p:nvSpPr>
        <p:spPr>
          <a:xfrm>
            <a:off x="4634587" y="4701214"/>
            <a:ext cx="1893527" cy="1241908"/>
          </a:xfrm>
          <a:prstGeom prst="round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Contrast Effect</a:t>
            </a:r>
          </a:p>
        </p:txBody>
      </p:sp>
      <p:sp>
        <p:nvSpPr>
          <p:cNvPr id="45" name="Rounded Rectangle 44"/>
          <p:cNvSpPr/>
          <p:nvPr/>
        </p:nvSpPr>
        <p:spPr>
          <a:xfrm>
            <a:off x="6636531" y="4701214"/>
            <a:ext cx="1939614" cy="1241908"/>
          </a:xfrm>
          <a:prstGeom prst="round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Hair Colour Bias</a:t>
            </a:r>
          </a:p>
        </p:txBody>
      </p:sp>
    </p:spTree>
    <p:extLst>
      <p:ext uri="{BB962C8B-B14F-4D97-AF65-F5344CB8AC3E}">
        <p14:creationId xmlns:p14="http://schemas.microsoft.com/office/powerpoint/2010/main" val="248457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2"/>
                                        </p:tgtEl>
                                      </p:cBhvr>
                                    </p:animEffect>
                                    <p:set>
                                      <p:cBhvr>
                                        <p:cTn id="7" dur="1" fill="hold">
                                          <p:stCondLst>
                                            <p:cond delay="999"/>
                                          </p:stCondLst>
                                        </p:cTn>
                                        <p:tgtEl>
                                          <p:spTgt spid="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41"/>
                                        </p:tgtEl>
                                      </p:cBhvr>
                                    </p:animEffect>
                                    <p:set>
                                      <p:cBhvr>
                                        <p:cTn id="12" dur="1" fill="hold">
                                          <p:stCondLst>
                                            <p:cond delay="999"/>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1000"/>
                                        <p:tgtEl>
                                          <p:spTgt spid="42"/>
                                        </p:tgtEl>
                                      </p:cBhvr>
                                    </p:animEffect>
                                    <p:set>
                                      <p:cBhvr>
                                        <p:cTn id="17" dur="1" fill="hold">
                                          <p:stCondLst>
                                            <p:cond delay="999"/>
                                          </p:stCondLst>
                                        </p:cTn>
                                        <p:tgtEl>
                                          <p:spTgt spid="4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1000"/>
                                        <p:tgtEl>
                                          <p:spTgt spid="40"/>
                                        </p:tgtEl>
                                      </p:cBhvr>
                                    </p:animEffect>
                                    <p:set>
                                      <p:cBhvr>
                                        <p:cTn id="22" dur="1" fill="hold">
                                          <p:stCondLst>
                                            <p:cond delay="999"/>
                                          </p:stCondLst>
                                        </p:cTn>
                                        <p:tgtEl>
                                          <p:spTgt spid="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1000"/>
                                        <p:tgtEl>
                                          <p:spTgt spid="35"/>
                                        </p:tgtEl>
                                      </p:cBhvr>
                                    </p:animEffect>
                                    <p:set>
                                      <p:cBhvr>
                                        <p:cTn id="27" dur="1" fill="hold">
                                          <p:stCondLst>
                                            <p:cond delay="999"/>
                                          </p:stCondLst>
                                        </p:cTn>
                                        <p:tgtEl>
                                          <p:spTgt spid="3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1000"/>
                                        <p:tgtEl>
                                          <p:spTgt spid="44"/>
                                        </p:tgtEl>
                                      </p:cBhvr>
                                    </p:animEffect>
                                    <p:set>
                                      <p:cBhvr>
                                        <p:cTn id="32" dur="1" fill="hold">
                                          <p:stCondLst>
                                            <p:cond delay="999"/>
                                          </p:stCondLst>
                                        </p:cTn>
                                        <p:tgtEl>
                                          <p:spTgt spid="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1000"/>
                                        <p:tgtEl>
                                          <p:spTgt spid="38"/>
                                        </p:tgtEl>
                                      </p:cBhvr>
                                    </p:animEffect>
                                    <p:set>
                                      <p:cBhvr>
                                        <p:cTn id="37" dur="1" fill="hold">
                                          <p:stCondLst>
                                            <p:cond delay="999"/>
                                          </p:stCondLst>
                                        </p:cTn>
                                        <p:tgtEl>
                                          <p:spTgt spid="3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1000"/>
                                        <p:tgtEl>
                                          <p:spTgt spid="36"/>
                                        </p:tgtEl>
                                      </p:cBhvr>
                                    </p:animEffect>
                                    <p:set>
                                      <p:cBhvr>
                                        <p:cTn id="42" dur="1" fill="hold">
                                          <p:stCondLst>
                                            <p:cond delay="999"/>
                                          </p:stCondLst>
                                        </p:cTn>
                                        <p:tgtEl>
                                          <p:spTgt spid="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1000"/>
                                        <p:tgtEl>
                                          <p:spTgt spid="45"/>
                                        </p:tgtEl>
                                      </p:cBhvr>
                                    </p:animEffect>
                                    <p:set>
                                      <p:cBhvr>
                                        <p:cTn id="47" dur="1" fill="hold">
                                          <p:stCondLst>
                                            <p:cond delay="999"/>
                                          </p:stCondLst>
                                        </p:cTn>
                                        <p:tgtEl>
                                          <p:spTgt spid="4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1000"/>
                                        <p:tgtEl>
                                          <p:spTgt spid="37"/>
                                        </p:tgtEl>
                                      </p:cBhvr>
                                    </p:animEffect>
                                    <p:set>
                                      <p:cBhvr>
                                        <p:cTn id="52" dur="1" fill="hold">
                                          <p:stCondLst>
                                            <p:cond delay="999"/>
                                          </p:stCondLst>
                                        </p:cTn>
                                        <p:tgtEl>
                                          <p:spTgt spid="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1000"/>
                                        <p:tgtEl>
                                          <p:spTgt spid="39"/>
                                        </p:tgtEl>
                                      </p:cBhvr>
                                    </p:animEffect>
                                    <p:set>
                                      <p:cBhvr>
                                        <p:cTn id="57" dur="1" fill="hold">
                                          <p:stCondLst>
                                            <p:cond delay="999"/>
                                          </p:stCondLst>
                                        </p:cTn>
                                        <p:tgtEl>
                                          <p:spTgt spid="3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1000"/>
                                        <p:tgtEl>
                                          <p:spTgt spid="43"/>
                                        </p:tgtEl>
                                      </p:cBhvr>
                                    </p:animEffect>
                                    <p:set>
                                      <p:cBhvr>
                                        <p:cTn id="62" dur="1" fill="hold">
                                          <p:stCondLst>
                                            <p:cond delay="9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theme/theme1.xml><?xml version="1.0" encoding="utf-8"?>
<a:theme xmlns:a="http://schemas.openxmlformats.org/drawingml/2006/main" name="Powerpoint_template_Corporate_0913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6757</TotalTime>
  <Words>430</Words>
  <Application>Microsoft Office PowerPoint</Application>
  <PresentationFormat>On-screen Show (4:3)</PresentationFormat>
  <Paragraphs>35</Paragraphs>
  <Slides>2</Slides>
  <Notes>2</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2</vt:i4>
      </vt:variant>
    </vt:vector>
  </HeadingPairs>
  <TitlesOfParts>
    <vt:vector size="10" baseType="lpstr">
      <vt:lpstr>Arial</vt:lpstr>
      <vt:lpstr>Calibri</vt:lpstr>
      <vt:lpstr>Powerpoint_template_Corporate_0913_1</vt:lpstr>
      <vt:lpstr>1_Office Theme</vt:lpstr>
      <vt:lpstr>16_Office Theme</vt:lpstr>
      <vt:lpstr>54_Office Theme</vt:lpstr>
      <vt:lpstr>Custom Design</vt:lpstr>
      <vt:lpstr>61_Office Theme</vt:lpstr>
      <vt:lpstr>PowerPoint Presentation</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Adults at Risk  Level 3 (Includes MCA, DoLS and PREVENT WRAP 3 update)   Lee Smith, Specialist Adult Safeguarding Trainer</dc:title>
  <dc:creator>Lee_Smith</dc:creator>
  <cp:lastModifiedBy>Sana Farah</cp:lastModifiedBy>
  <cp:revision>612</cp:revision>
  <dcterms:created xsi:type="dcterms:W3CDTF">2019-08-23T16:22:36Z</dcterms:created>
  <dcterms:modified xsi:type="dcterms:W3CDTF">2021-09-29T09:27:08Z</dcterms:modified>
</cp:coreProperties>
</file>